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5" r:id="rId3"/>
    <p:sldId id="272" r:id="rId4"/>
    <p:sldId id="288" r:id="rId5"/>
    <p:sldId id="287" r:id="rId6"/>
    <p:sldId id="289" r:id="rId7"/>
    <p:sldId id="290" r:id="rId8"/>
    <p:sldId id="291" r:id="rId9"/>
    <p:sldId id="293" r:id="rId10"/>
    <p:sldId id="292" r:id="rId11"/>
    <p:sldId id="294" r:id="rId12"/>
    <p:sldId id="295" r:id="rId13"/>
    <p:sldId id="286" r:id="rId14"/>
    <p:sldId id="296" r:id="rId15"/>
  </p:sldIdLst>
  <p:sldSz cx="9144000" cy="6858000" type="screen4x3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rgbClr val="FFFFFF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FFFFFF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FFFFFF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FFFFFF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rgbClr val="FFFFFF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FFFFFF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FFFFFF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FFFFFF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FFFFFF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000000"/>
    <a:srgbClr val="003366"/>
    <a:srgbClr val="969696"/>
    <a:srgbClr val="FFFFFF"/>
    <a:srgbClr val="33CC33"/>
    <a:srgbClr val="FFCC66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 autoAdjust="0"/>
    <p:restoredTop sz="94624" autoAdjust="0"/>
  </p:normalViewPr>
  <p:slideViewPr>
    <p:cSldViewPr snapToGrid="0">
      <p:cViewPr varScale="1">
        <p:scale>
          <a:sx n="117" d="100"/>
          <a:sy n="117" d="100"/>
        </p:scale>
        <p:origin x="14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66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t" anchorCtr="0" compatLnSpc="1">
            <a:prstTxWarp prst="textNoShape">
              <a:avLst/>
            </a:prstTxWarp>
          </a:bodyPr>
          <a:lstStyle>
            <a:lvl1pPr defTabSz="920750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t" anchorCtr="0" compatLnSpc="1">
            <a:prstTxWarp prst="textNoShape">
              <a:avLst/>
            </a:prstTxWarp>
          </a:bodyPr>
          <a:lstStyle>
            <a:lvl1pPr algn="r" defTabSz="920750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610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b" anchorCtr="0" compatLnSpc="1">
            <a:prstTxWarp prst="textNoShape">
              <a:avLst/>
            </a:prstTxWarp>
          </a:bodyPr>
          <a:lstStyle>
            <a:lvl1pPr defTabSz="920750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610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b" anchorCtr="0" compatLnSpc="1">
            <a:prstTxWarp prst="textNoShape">
              <a:avLst/>
            </a:prstTxWarp>
          </a:bodyPr>
          <a:lstStyle>
            <a:lvl1pPr algn="r" defTabSz="920750"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3A394F5-DB26-4A53-8396-9EE0007800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5595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t" anchorCtr="0" compatLnSpc="1">
            <a:prstTxWarp prst="textNoShape">
              <a:avLst/>
            </a:prstTxWarp>
          </a:bodyPr>
          <a:lstStyle>
            <a:lvl1pPr defTabSz="920750">
              <a:defRPr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t" anchorCtr="0" compatLnSpc="1">
            <a:prstTxWarp prst="textNoShape">
              <a:avLst/>
            </a:prstTxWarp>
          </a:bodyPr>
          <a:lstStyle>
            <a:lvl1pPr algn="r" defTabSz="920750">
              <a:defRPr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746125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6100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b" anchorCtr="0" compatLnSpc="1">
            <a:prstTxWarp prst="textNoShape">
              <a:avLst/>
            </a:prstTxWarp>
          </a:bodyPr>
          <a:lstStyle>
            <a:lvl1pPr defTabSz="920750">
              <a:defRPr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6100"/>
            <a:ext cx="294481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89" tIns="46045" rIns="92089" bIns="46045" numCol="1" anchor="b" anchorCtr="0" compatLnSpc="1">
            <a:prstTxWarp prst="textNoShape">
              <a:avLst/>
            </a:prstTxWarp>
          </a:bodyPr>
          <a:lstStyle>
            <a:lvl1pPr algn="r" defTabSz="920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1B20BC4-B4C9-4930-B00F-4A384549E8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58296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ango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350"/>
          </a:p>
        </p:txBody>
      </p:sp>
      <p:sp>
        <p:nvSpPr>
          <p:cNvPr id="5" name="Rounded Rectangle 4"/>
          <p:cNvSpPr/>
          <p:nvPr/>
        </p:nvSpPr>
        <p:spPr>
          <a:xfrm>
            <a:off x="65088" y="69850"/>
            <a:ext cx="9013825" cy="6692900"/>
          </a:xfrm>
          <a:prstGeom prst="roundRect">
            <a:avLst>
              <a:gd name="adj" fmla="val 4929"/>
            </a:avLst>
          </a:prstGeom>
          <a:noFill/>
          <a:ln w="6350" cap="sq" cmpd="sng" algn="ctr">
            <a:solidFill>
              <a:srgbClr val="7030A0"/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1763" cy="1527175"/>
          </a:xfrm>
          <a:prstGeom prst="rect">
            <a:avLst/>
          </a:prstGeom>
          <a:solidFill>
            <a:srgbClr val="7030A0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350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1763" cy="120650"/>
          </a:xfrm>
          <a:prstGeom prst="rect">
            <a:avLst/>
          </a:prstGeom>
          <a:solidFill>
            <a:schemeClr val="accent6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350">
              <a:solidFill>
                <a:srgbClr val="7030A0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1950">
                <a:solidFill>
                  <a:schemeClr val="tx2"/>
                </a:solidFill>
              </a:defRPr>
            </a:lvl1pPr>
            <a:lvl2pPr marL="342900" indent="0" algn="ctr">
              <a:buNone/>
            </a:lvl2pPr>
            <a:lvl3pPr marL="685800" indent="0" algn="ctr">
              <a:buNone/>
            </a:lvl3pPr>
            <a:lvl4pPr marL="1028700" indent="0" algn="ctr">
              <a:buNone/>
            </a:lvl4pPr>
            <a:lvl5pPr marL="1371600" indent="0" algn="ctr">
              <a:buNone/>
            </a:lvl5pPr>
            <a:lvl6pPr marL="1714500" indent="0" algn="ctr">
              <a:buNone/>
            </a:lvl6pPr>
            <a:lvl7pPr marL="2057400" indent="0" algn="ctr">
              <a:buNone/>
            </a:lvl7pPr>
            <a:lvl8pPr marL="2400300" indent="0" algn="ctr">
              <a:buNone/>
            </a:lvl8pPr>
            <a:lvl9pPr marL="27432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2"/>
            <a:ext cx="8229600" cy="1470025"/>
          </a:xfrm>
          <a:prstGeom prst="rect">
            <a:avLst/>
          </a:prstGeom>
        </p:spPr>
        <p:txBody>
          <a:bodyPr anchor="ctr"/>
          <a:lstStyle>
            <a:lvl1pPr algn="ctr">
              <a:defRPr lang="en-US" sz="3000" baseline="0" dirty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05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B8E3348-6A56-40FB-B9E8-F065A3BBD7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3" name="Picture 12" descr="pkp logo.jpg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645" y="3701824"/>
            <a:ext cx="1638709" cy="10987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409129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69699" y="1447800"/>
            <a:ext cx="7772400" cy="4572000"/>
          </a:xfrm>
        </p:spPr>
        <p:txBody>
          <a:bodyPr vert="horz"/>
          <a:lstStyle>
            <a:lvl1pPr>
              <a:defRPr sz="1800" baseline="0">
                <a:solidFill>
                  <a:schemeClr val="accent6"/>
                </a:solidFill>
              </a:defRPr>
            </a:lvl1pPr>
            <a:lvl2pPr>
              <a:defRPr sz="1650" baseline="0"/>
            </a:lvl2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A1CA8-BD55-4EFA-9E40-69D3B3441A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3783343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734094" y="1447800"/>
            <a:ext cx="3749040" cy="4572000"/>
          </a:xfrm>
        </p:spPr>
        <p:txBody>
          <a:bodyPr vert="horz"/>
          <a:lstStyle>
            <a:lvl1pPr>
              <a:buClr>
                <a:srgbClr val="FF6600"/>
              </a:buClr>
              <a:defRPr>
                <a:solidFill>
                  <a:schemeClr val="accent6"/>
                </a:solidFill>
                <a:latin typeface="+mj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53644" y="1447800"/>
            <a:ext cx="3749040" cy="4572000"/>
          </a:xfrm>
        </p:spPr>
        <p:txBody>
          <a:bodyPr vert="horz"/>
          <a:lstStyle>
            <a:lvl1pPr>
              <a:buClr>
                <a:srgbClr val="FF6600"/>
              </a:buClr>
              <a:defRPr>
                <a:solidFill>
                  <a:schemeClr val="accent6"/>
                </a:solidFill>
                <a:latin typeface="+mj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CA301-A645-41C1-8D44-DA7798371F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6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34728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578" y="1422042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1800" b="1" baseline="0">
                <a:solidFill>
                  <a:srgbClr val="FD8E1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178" y="1422042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1800" b="1" baseline="0">
                <a:solidFill>
                  <a:srgbClr val="FD8E1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682578" y="2222142"/>
            <a:ext cx="3733800" cy="3886200"/>
          </a:xfrm>
        </p:spPr>
        <p:txBody>
          <a:bodyPr vert="horz"/>
          <a:lstStyle>
            <a:lvl1pPr>
              <a:buClr>
                <a:srgbClr val="FF6600"/>
              </a:buCl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721178" y="2222142"/>
            <a:ext cx="3733800" cy="3886200"/>
          </a:xfrm>
        </p:spPr>
        <p:txBody>
          <a:bodyPr vert="horz"/>
          <a:lstStyle>
            <a:lvl1pPr>
              <a:buClr>
                <a:srgbClr val="FF6600"/>
              </a:buCl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0FBCF-7856-4356-8A3C-ED1811A140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477713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F6765-0AA9-4A09-B215-BCD3F31AB6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451793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7030A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D8649-100C-4A1C-BC02-A10ED75C22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3519956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552575"/>
            <a:ext cx="8305800" cy="4791075"/>
          </a:xfrm>
        </p:spPr>
        <p:txBody>
          <a:bodyPr rtlCol="0"/>
          <a:lstStyle/>
          <a:p>
            <a:pPr lvl="0"/>
            <a:endParaRPr lang="en-NZ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520700" y="65278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34695-1901-478F-987A-B5C54CF8EE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2836750"/>
      </p:ext>
    </p:extLst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350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rgbClr val="7030A0"/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135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82625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073650" y="6300788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05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rgbClr val="7030A0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05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FA3EFF07-86CE-4069-9426-008F98AD3C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1" name="Picture 10" descr="pkp logo.jpg"/>
          <p:cNvPicPr/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5452" y="289153"/>
            <a:ext cx="779145" cy="58102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</p:sldLayoutIdLst>
  <p:transition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 kern="1200">
          <a:solidFill>
            <a:schemeClr val="tx2"/>
          </a:solidFill>
          <a:latin typeface="Verdana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204788" indent="-204788" algn="l" rtl="0" fontAlgn="base">
        <a:spcBef>
          <a:spcPts val="438"/>
        </a:spcBef>
        <a:spcAft>
          <a:spcPct val="0"/>
        </a:spcAft>
        <a:buClr>
          <a:srgbClr val="FF6600"/>
        </a:buClr>
        <a:buSzPct val="85000"/>
        <a:buFont typeface="Wingdings 2" panose="05020102010507070707" pitchFamily="18" charset="2"/>
        <a:buChar char=""/>
        <a:defRPr kern="1200">
          <a:solidFill>
            <a:schemeClr val="tx1"/>
          </a:solidFill>
          <a:latin typeface="+mj-lt"/>
          <a:ea typeface="+mn-ea"/>
          <a:cs typeface="+mn-cs"/>
        </a:defRPr>
      </a:lvl1pPr>
      <a:lvl2pPr marL="411163" indent="-171450" algn="l" rtl="0" fontAlgn="base">
        <a:spcBef>
          <a:spcPts val="275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j-lt"/>
          <a:ea typeface="+mn-ea"/>
          <a:cs typeface="+mn-cs"/>
        </a:defRPr>
      </a:lvl2pPr>
      <a:lvl3pPr marL="615950" indent="-171450" algn="l" rtl="0" fontAlgn="base">
        <a:spcBef>
          <a:spcPts val="275"/>
        </a:spcBef>
        <a:spcAft>
          <a:spcPct val="0"/>
        </a:spcAft>
        <a:buClr>
          <a:srgbClr val="FEC6AA"/>
        </a:buClr>
        <a:buSzPct val="85000"/>
        <a:buFont typeface="Wingdings 2" panose="05020102010507070707" pitchFamily="18" charset="2"/>
        <a:buChar char=""/>
        <a:defRPr sz="1500" kern="1200">
          <a:solidFill>
            <a:schemeClr val="tx1"/>
          </a:solidFill>
          <a:latin typeface="+mj-lt"/>
          <a:ea typeface="+mn-ea"/>
          <a:cs typeface="+mn-cs"/>
        </a:defRPr>
      </a:lvl3pPr>
      <a:lvl4pPr marL="822325" indent="-171450" algn="l" rtl="0" fontAlgn="base">
        <a:spcBef>
          <a:spcPts val="275"/>
        </a:spcBef>
        <a:spcAft>
          <a:spcPct val="0"/>
        </a:spcAft>
        <a:buClr>
          <a:srgbClr val="FD8E11"/>
        </a:buClr>
        <a:buSzPct val="80000"/>
        <a:buFont typeface="Wingdings 2" panose="05020102010507070707" pitchFamily="18" charset="2"/>
        <a:buChar char=""/>
        <a:defRPr sz="1500" kern="1200">
          <a:solidFill>
            <a:schemeClr val="tx1"/>
          </a:solidFill>
          <a:latin typeface="+mj-lt"/>
          <a:ea typeface="+mn-ea"/>
          <a:cs typeface="+mn-cs"/>
        </a:defRPr>
      </a:lvl4pPr>
      <a:lvl5pPr marL="1028700" indent="-171450" algn="l" rtl="0" fontAlgn="base">
        <a:spcBef>
          <a:spcPts val="275"/>
        </a:spcBef>
        <a:spcAft>
          <a:spcPct val="0"/>
        </a:spcAft>
        <a:buClr>
          <a:srgbClr val="FD8E11"/>
        </a:buClr>
        <a:buChar char="o"/>
        <a:defRPr sz="1500" kern="1200">
          <a:solidFill>
            <a:schemeClr val="tx1"/>
          </a:solidFill>
          <a:latin typeface="+mj-lt"/>
          <a:ea typeface="+mn-ea"/>
          <a:cs typeface="+mn-cs"/>
        </a:defRPr>
      </a:lvl5pPr>
      <a:lvl6pPr marL="1234440" indent="-171450" algn="l" rtl="0" eaLnBrk="1" latinLnBrk="0" hangingPunct="1">
        <a:spcBef>
          <a:spcPts val="278"/>
        </a:spcBef>
        <a:buClr>
          <a:schemeClr val="accent3"/>
        </a:buClr>
        <a:buChar char="•"/>
        <a:defRPr kumimoji="0" sz="135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440180" indent="-171450" algn="l" rtl="0" eaLnBrk="1" latinLnBrk="0" hangingPunct="1">
        <a:spcBef>
          <a:spcPts val="278"/>
        </a:spcBef>
        <a:buClr>
          <a:schemeClr val="accent2"/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" indent="-171450" algn="l" rtl="0" eaLnBrk="1" latinLnBrk="0" hangingPunct="1">
        <a:spcBef>
          <a:spcPts val="278"/>
        </a:spcBef>
        <a:buClr>
          <a:schemeClr val="accent1">
            <a:tint val="60000"/>
          </a:schemeClr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1851660" indent="-171450" algn="l" rtl="0" eaLnBrk="1" latinLnBrk="0" hangingPunct="1">
        <a:spcBef>
          <a:spcPts val="278"/>
        </a:spcBef>
        <a:buClr>
          <a:schemeClr val="accent2">
            <a:tint val="60000"/>
          </a:schemeClr>
        </a:buClr>
        <a:buChar char="•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412875"/>
            <a:ext cx="9080500" cy="16208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altLang="en-US" sz="3600" smtClean="0">
                <a:cs typeface="Trebuchet MS" panose="020B0603020202020204" pitchFamily="34" charset="0"/>
              </a:rPr>
              <a:t>ISO 14001:2004</a:t>
            </a:r>
            <a:br>
              <a:rPr altLang="en-US" sz="3600" smtClean="0">
                <a:cs typeface="Trebuchet MS" panose="020B0603020202020204" pitchFamily="34" charset="0"/>
              </a:rPr>
            </a:br>
            <a:r>
              <a:rPr altLang="en-US" sz="3600" smtClean="0">
                <a:cs typeface="Trebuchet MS" panose="020B0603020202020204" pitchFamily="34" charset="0"/>
              </a:rPr>
              <a:t>Aspects And Impacts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69925" y="1447800"/>
            <a:ext cx="7772400" cy="4572000"/>
          </a:xfrm>
        </p:spPr>
        <p:txBody>
          <a:bodyPr/>
          <a:lstStyle/>
          <a:p>
            <a:pPr marL="205740" indent="-205740" fontAlgn="auto">
              <a:spcBef>
                <a:spcPts val="435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NZ" altLang="en-US" sz="2800" b="1" dirty="0" smtClean="0"/>
              <a:t>Process flow diagrams</a:t>
            </a:r>
          </a:p>
          <a:p>
            <a:pPr marL="205740" indent="-205740" fontAlgn="auto">
              <a:spcBef>
                <a:spcPts val="435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NZ" altLang="en-US" sz="2800" b="1" dirty="0" smtClean="0"/>
              <a:t>Interviews with supervisors, managers, staff</a:t>
            </a:r>
          </a:p>
          <a:p>
            <a:pPr marL="205740" indent="-205740" fontAlgn="auto">
              <a:spcBef>
                <a:spcPts val="435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NZ" altLang="en-US" sz="2800" b="1" dirty="0" smtClean="0"/>
              <a:t>Hazardous material inventories</a:t>
            </a:r>
          </a:p>
          <a:p>
            <a:pPr marL="205740" indent="-205740" fontAlgn="auto">
              <a:spcBef>
                <a:spcPts val="435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NZ" altLang="en-US" sz="2800" b="1" dirty="0" smtClean="0"/>
              <a:t>Hazardous waste records</a:t>
            </a:r>
          </a:p>
          <a:p>
            <a:pPr marL="205740" indent="-205740" fontAlgn="auto">
              <a:spcBef>
                <a:spcPts val="435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NZ" altLang="en-US" sz="2800" b="1" dirty="0" smtClean="0"/>
              <a:t>Records from emergency planning, accident reports, emergency incidents</a:t>
            </a:r>
          </a:p>
          <a:p>
            <a:pPr marL="205740" indent="-205740" fontAlgn="auto">
              <a:spcBef>
                <a:spcPts val="435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NZ" altLang="en-US" sz="2800" b="1" dirty="0" smtClean="0"/>
              <a:t>Water and energy consumption records</a:t>
            </a:r>
            <a:endParaRPr lang="en-GB" altLang="en-US" sz="2800" b="1" dirty="0" smtClean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9925" y="269875"/>
            <a:ext cx="7102475" cy="8001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NZ" altLang="en-US" sz="3200" dirty="0">
                <a:solidFill>
                  <a:srgbClr val="7030A0"/>
                </a:solidFill>
                <a:latin typeface="+mj-lt"/>
                <a:cs typeface="Trebuchet MS" panose="020B0603020202020204" pitchFamily="34" charset="0"/>
              </a:rPr>
              <a:t>Where to find information?</a:t>
            </a:r>
            <a:endParaRPr lang="en-GB" altLang="en-US" sz="3200" dirty="0">
              <a:solidFill>
                <a:srgbClr val="7030A0"/>
              </a:solidFill>
              <a:latin typeface="+mj-lt"/>
              <a:cs typeface="Trebuchet MS" panose="020B0603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13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13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13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13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13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13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33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7975"/>
            <a:ext cx="8686800" cy="8636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NZ" altLang="en-US" sz="3200" dirty="0">
                <a:solidFill>
                  <a:srgbClr val="7030A0"/>
                </a:solidFill>
                <a:latin typeface="+mj-lt"/>
                <a:cs typeface="Trebuchet MS" panose="020B0603020202020204" pitchFamily="34" charset="0"/>
              </a:rPr>
              <a:t>Step 2: Determine Significant Aspects</a:t>
            </a:r>
            <a:endParaRPr lang="en-GB" altLang="en-US" sz="3200" dirty="0">
              <a:solidFill>
                <a:srgbClr val="7030A0"/>
              </a:solidFill>
              <a:latin typeface="+mj-lt"/>
              <a:cs typeface="Trebuchet MS" panose="020B0603020202020204" pitchFamily="34" charset="0"/>
            </a:endParaRPr>
          </a:p>
        </p:txBody>
      </p:sp>
      <p:sp>
        <p:nvSpPr>
          <p:cNvPr id="3153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69925" y="1447800"/>
            <a:ext cx="7772400" cy="4572000"/>
          </a:xfrm>
        </p:spPr>
        <p:txBody>
          <a:bodyPr rtlCol="0">
            <a:noAutofit/>
          </a:bodyPr>
          <a:lstStyle/>
          <a:p>
            <a:pPr marL="205740" indent="-205740" fontAlgn="auto">
              <a:spcBef>
                <a:spcPts val="435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800" u="sng" dirty="0" smtClean="0"/>
              <a:t>Significant aspect</a:t>
            </a:r>
            <a:r>
              <a:rPr lang="en-NZ" sz="2800" dirty="0" smtClean="0"/>
              <a:t> is one that has or can have a </a:t>
            </a:r>
            <a:r>
              <a:rPr lang="en-NZ" sz="2800" u="sng" dirty="0" smtClean="0"/>
              <a:t>significant impact</a:t>
            </a:r>
            <a:r>
              <a:rPr lang="en-NZ" sz="2800" dirty="0" smtClean="0"/>
              <a:t> on the environment</a:t>
            </a:r>
          </a:p>
          <a:p>
            <a:pPr marL="205740" indent="-205740" fontAlgn="auto">
              <a:spcBef>
                <a:spcPts val="435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800" dirty="0" smtClean="0"/>
              <a:t>Criteria for significance rating and cut-off value</a:t>
            </a:r>
          </a:p>
          <a:p>
            <a:pPr marL="205740" indent="-205740" fontAlgn="auto">
              <a:spcBef>
                <a:spcPts val="435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2800" dirty="0" smtClean="0"/>
              <a:t>Significance can be determined by numeric cut-off value or subjective assessment based on yes/no answers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15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15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15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25450"/>
            <a:ext cx="8534400" cy="746125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NZ" altLang="en-US" sz="3200" dirty="0">
                <a:solidFill>
                  <a:srgbClr val="7030A0"/>
                </a:solidFill>
                <a:latin typeface="+mj-lt"/>
                <a:cs typeface="Trebuchet MS" panose="020B0603020202020204" pitchFamily="34" charset="0"/>
              </a:rPr>
              <a:t>Why significant aspects and impacts?</a:t>
            </a:r>
            <a:endParaRPr lang="en-GB" altLang="en-US" sz="3200" dirty="0">
              <a:solidFill>
                <a:srgbClr val="7030A0"/>
              </a:solidFill>
              <a:latin typeface="+mj-lt"/>
              <a:cs typeface="Trebuchet MS" panose="020B0603020202020204" pitchFamily="34" charset="0"/>
            </a:endParaRPr>
          </a:p>
        </p:txBody>
      </p:sp>
      <p:sp>
        <p:nvSpPr>
          <p:cNvPr id="3164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69925" y="1447800"/>
            <a:ext cx="7772400" cy="4572000"/>
          </a:xfrm>
        </p:spPr>
        <p:txBody>
          <a:bodyPr/>
          <a:lstStyle/>
          <a:p>
            <a:pPr marL="205740" indent="-205740" fontAlgn="auto">
              <a:spcBef>
                <a:spcPts val="435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3200" b="1" smtClean="0"/>
              <a:t>ISO 14001 uses significant aspects and impacts as basis for developing objectives and preparing programs.</a:t>
            </a:r>
          </a:p>
          <a:p>
            <a:pPr marL="205740" indent="-205740" fontAlgn="auto">
              <a:spcBef>
                <a:spcPts val="435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US" altLang="en-US" sz="3200" b="1" smtClean="0"/>
              <a:t>Once significant, the EMS must address the aspect.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16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16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641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4525" y="269875"/>
            <a:ext cx="7772400" cy="8001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3200" dirty="0">
                <a:solidFill>
                  <a:srgbClr val="7030A0"/>
                </a:solidFill>
                <a:latin typeface="+mj-lt"/>
                <a:cs typeface="Trebuchet MS" panose="020B0603020202020204" pitchFamily="34" charset="0"/>
              </a:rPr>
              <a:t>Aspects and Impacts Understanding</a:t>
            </a:r>
          </a:p>
        </p:txBody>
      </p:sp>
      <p:sp>
        <p:nvSpPr>
          <p:cNvPr id="3061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69925" y="1447800"/>
            <a:ext cx="7772400" cy="4572000"/>
          </a:xfrm>
        </p:spPr>
        <p:txBody>
          <a:bodyPr rtlCol="0">
            <a:noAutofit/>
          </a:bodyPr>
          <a:lstStyle/>
          <a:p>
            <a:pPr marL="205740" indent="-205740" fontAlgn="auto">
              <a:spcBef>
                <a:spcPts val="435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NZ" sz="2400" dirty="0" smtClean="0"/>
              <a:t>Be comprehensive</a:t>
            </a:r>
          </a:p>
          <a:p>
            <a:pPr marL="205740" indent="-205740" fontAlgn="auto">
              <a:spcBef>
                <a:spcPts val="435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NZ" sz="2400" dirty="0" smtClean="0"/>
              <a:t>Do not pre-judge! </a:t>
            </a:r>
          </a:p>
          <a:p>
            <a:pPr marL="205740" indent="-205740" fontAlgn="auto">
              <a:spcBef>
                <a:spcPts val="435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NZ" sz="2400" dirty="0" smtClean="0"/>
              <a:t>Sort by activity, product, or service; and identify impacts</a:t>
            </a:r>
          </a:p>
          <a:p>
            <a:pPr marL="205740" indent="-205740" fontAlgn="auto">
              <a:spcBef>
                <a:spcPts val="435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NZ" sz="2400" dirty="0" smtClean="0"/>
              <a:t>“Aspect” is considered significant although environmental impact is used to make significance determination</a:t>
            </a:r>
          </a:p>
          <a:p>
            <a:pPr marL="205740" indent="-205740" fontAlgn="auto">
              <a:spcBef>
                <a:spcPts val="435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NZ" sz="2400" dirty="0" smtClean="0"/>
              <a:t>Aspects not considered significant will not be carried through the system</a:t>
            </a:r>
          </a:p>
          <a:p>
            <a:pPr marL="205740" indent="-205740" fontAlgn="auto">
              <a:spcBef>
                <a:spcPts val="435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NZ" sz="2400" dirty="0" smtClean="0"/>
              <a:t>Significant aspects affect and drive all other parts of system!  “If you must control, it must be significant”.</a:t>
            </a:r>
            <a:endParaRPr lang="en-US" sz="24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6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06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06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06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06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06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6179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644525" y="269875"/>
            <a:ext cx="7772400" cy="8001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NZ" altLang="en-US" sz="3200" dirty="0">
                <a:solidFill>
                  <a:srgbClr val="7030A0"/>
                </a:solidFill>
                <a:latin typeface="+mj-lt"/>
                <a:cs typeface="Trebuchet MS" panose="020B0603020202020204" pitchFamily="34" charset="0"/>
              </a:rPr>
              <a:t>Process Flow</a:t>
            </a:r>
            <a:endParaRPr lang="en-GB" altLang="en-US" sz="3200" dirty="0">
              <a:solidFill>
                <a:srgbClr val="7030A0"/>
              </a:solidFill>
              <a:latin typeface="+mj-lt"/>
              <a:cs typeface="Trebuchet MS" panose="020B0603020202020204" pitchFamily="34" charset="0"/>
            </a:endParaRPr>
          </a:p>
        </p:txBody>
      </p:sp>
      <p:graphicFrame>
        <p:nvGraphicFramePr>
          <p:cNvPr id="24579" name="Object 12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2203450" y="954088"/>
          <a:ext cx="4614863" cy="552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" name="RFFlow" r:id="rId3" imgW="4752000" imgH="5688000" progId="RFFlow4">
                  <p:embed/>
                </p:oleObj>
              </mc:Choice>
              <mc:Fallback>
                <p:oleObj name="RFFlow" r:id="rId3" imgW="4752000" imgH="5688000" progId="RFFlow4">
                  <p:embed/>
                  <p:pic>
                    <p:nvPicPr>
                      <p:cNvPr id="0" name="Object 1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3450" y="954088"/>
                        <a:ext cx="4614863" cy="552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 cap="flat" cmpd="sng" algn="ctr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 txBox="1">
            <a:spLocks noGrp="1"/>
          </p:cNvSpPr>
          <p:nvPr/>
        </p:nvSpPr>
        <p:spPr bwMode="auto">
          <a:xfrm>
            <a:off x="520700" y="6527800"/>
            <a:ext cx="1905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1pPr>
            <a:lvl2pPr marL="742950" indent="-28575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2pPr>
            <a:lvl3pPr marL="1143000" indent="-22860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3pPr>
            <a:lvl4pPr marL="1600200" indent="-22860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4pPr>
            <a:lvl5pPr marL="2057400" indent="-228600"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FFFFFF"/>
                </a:solidFill>
                <a:latin typeface="Arial" panose="020B0604020202020204" pitchFamily="34" charset="0"/>
              </a:defRPr>
            </a:lvl9pPr>
          </a:lstStyle>
          <a:p>
            <a:fld id="{8D403756-2188-4D6A-900B-1C9C83A9F74F}" type="slidenum">
              <a:rPr lang="en-US" altLang="en-US" sz="1000"/>
              <a:pPr/>
              <a:t>2</a:t>
            </a:fld>
            <a:endParaRPr lang="en-US" altLang="en-US" sz="10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01675" y="269875"/>
            <a:ext cx="8305800" cy="12192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3200" dirty="0" smtClean="0">
                <a:solidFill>
                  <a:srgbClr val="7030A0"/>
                </a:solidFill>
                <a:latin typeface="+mj-lt"/>
                <a:cs typeface="Trebuchet MS" panose="020B0603020202020204" pitchFamily="34" charset="0"/>
              </a:rPr>
              <a:t>Overview</a:t>
            </a:r>
          </a:p>
        </p:txBody>
      </p:sp>
      <p:sp>
        <p:nvSpPr>
          <p:cNvPr id="29594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77800" y="1798638"/>
            <a:ext cx="8332788" cy="4333875"/>
          </a:xfrm>
        </p:spPr>
        <p:txBody>
          <a:bodyPr/>
          <a:lstStyle/>
          <a:p>
            <a:pPr marL="533400" indent="-533400" fontAlgn="auto">
              <a:spcBef>
                <a:spcPts val="435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NZ" altLang="en-US" sz="2800" b="1" dirty="0">
                <a:solidFill>
                  <a:schemeClr val="accent6"/>
                </a:solidFill>
              </a:rPr>
              <a:t>Definitions of aspect, impact, significant aspect</a:t>
            </a:r>
          </a:p>
          <a:p>
            <a:pPr marL="533400" indent="-533400" fontAlgn="auto">
              <a:spcBef>
                <a:spcPts val="435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NZ" altLang="en-US" sz="2800" b="1" dirty="0">
                <a:solidFill>
                  <a:schemeClr val="accent6"/>
                </a:solidFill>
              </a:rPr>
              <a:t>Recognize importance of significant aspects to the EMS</a:t>
            </a:r>
          </a:p>
          <a:p>
            <a:pPr marL="533400" indent="-533400" fontAlgn="auto">
              <a:spcBef>
                <a:spcPts val="435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NZ" altLang="en-US" sz="2800" b="1" dirty="0">
                <a:solidFill>
                  <a:schemeClr val="accent6"/>
                </a:solidFill>
              </a:rPr>
              <a:t>Learn about aspects identification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95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95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959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594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4525" y="269875"/>
            <a:ext cx="7772400" cy="8001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3200" dirty="0" smtClean="0">
                <a:solidFill>
                  <a:srgbClr val="7030A0"/>
                </a:solidFill>
                <a:latin typeface="+mj-lt"/>
                <a:cs typeface="Trebuchet MS" panose="020B0603020202020204" pitchFamily="34" charset="0"/>
              </a:rPr>
              <a:t>Prevention rather than corrective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5763" y="1247775"/>
            <a:ext cx="7789862" cy="5084763"/>
          </a:xfrm>
        </p:spPr>
        <p:txBody>
          <a:bodyPr/>
          <a:lstStyle/>
          <a:p>
            <a:pPr marL="205740" indent="-205740" fontAlgn="auto">
              <a:spcBef>
                <a:spcPts val="435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NZ" altLang="en-US" sz="2800" b="1" dirty="0" smtClean="0"/>
              <a:t>Manage “how” the business interacts with  environment </a:t>
            </a:r>
          </a:p>
          <a:p>
            <a:pPr marL="205740" indent="-205740" fontAlgn="auto">
              <a:spcBef>
                <a:spcPts val="435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NZ" altLang="en-US" sz="2800" b="1" dirty="0" smtClean="0"/>
              <a:t>Rather than manage “what” the business has done to the environment</a:t>
            </a:r>
          </a:p>
          <a:p>
            <a:pPr marL="205740" indent="-205740" fontAlgn="auto">
              <a:spcBef>
                <a:spcPts val="435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NZ" altLang="en-US" sz="2800" b="1" dirty="0" smtClean="0"/>
              <a:t>EMS is built around </a:t>
            </a:r>
          </a:p>
          <a:p>
            <a:pPr marL="411480" lvl="1" fontAlgn="auto">
              <a:spcBef>
                <a:spcPts val="278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NZ" altLang="en-US" sz="2400" b="1" dirty="0" smtClean="0"/>
              <a:t>identifying, </a:t>
            </a:r>
          </a:p>
          <a:p>
            <a:pPr marL="411480" lvl="1" fontAlgn="auto">
              <a:spcBef>
                <a:spcPts val="278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NZ" altLang="en-US" sz="2400" b="1" dirty="0" smtClean="0"/>
              <a:t>prioritizing, </a:t>
            </a:r>
          </a:p>
          <a:p>
            <a:pPr marL="411480" lvl="1" fontAlgn="auto">
              <a:spcBef>
                <a:spcPts val="278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NZ" altLang="en-US" sz="2400" b="1" dirty="0" smtClean="0"/>
              <a:t>controlling, and </a:t>
            </a:r>
          </a:p>
          <a:p>
            <a:pPr marL="411480" lvl="1" fontAlgn="auto">
              <a:spcBef>
                <a:spcPts val="278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NZ" altLang="en-US" sz="2400" b="1" dirty="0" smtClean="0"/>
              <a:t>improving upon, those elements of the organization that interact with the environment</a:t>
            </a:r>
            <a:endParaRPr lang="en-US" altLang="en-US" sz="4000" b="1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2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272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272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72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72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272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72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4525" y="269875"/>
            <a:ext cx="7772400" cy="8001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NZ" altLang="en-US" sz="3200" dirty="0">
                <a:solidFill>
                  <a:srgbClr val="7030A0"/>
                </a:solidFill>
                <a:latin typeface="+mj-lt"/>
                <a:cs typeface="Trebuchet MS" panose="020B0603020202020204" pitchFamily="34" charset="0"/>
              </a:rPr>
              <a:t>Benefits</a:t>
            </a:r>
            <a:endParaRPr lang="en-GB" altLang="en-US" sz="3200" dirty="0">
              <a:solidFill>
                <a:srgbClr val="7030A0"/>
              </a:solidFill>
              <a:latin typeface="+mj-lt"/>
              <a:cs typeface="Trebuchet MS" panose="020B0603020202020204" pitchFamily="34" charset="0"/>
            </a:endParaRPr>
          </a:p>
        </p:txBody>
      </p:sp>
      <p:sp>
        <p:nvSpPr>
          <p:cNvPr id="3082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69925" y="1447800"/>
            <a:ext cx="7772400" cy="4572000"/>
          </a:xfrm>
        </p:spPr>
        <p:txBody>
          <a:bodyPr/>
          <a:lstStyle/>
          <a:p>
            <a:pPr marL="205740" indent="-205740" fontAlgn="auto">
              <a:spcBef>
                <a:spcPts val="435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NZ" altLang="en-US" sz="2800" b="1" dirty="0" smtClean="0"/>
              <a:t>Prompts organizations to identify  issues not typically managed; particularly non-regulated issues </a:t>
            </a:r>
          </a:p>
          <a:p>
            <a:pPr marL="205740" indent="-205740" fontAlgn="auto">
              <a:spcBef>
                <a:spcPts val="435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NZ" altLang="en-US" sz="2800" b="1" dirty="0" smtClean="0"/>
              <a:t>Integrates environmental issues into operations</a:t>
            </a:r>
          </a:p>
          <a:p>
            <a:pPr marL="205740" indent="-205740" fontAlgn="auto">
              <a:spcBef>
                <a:spcPts val="435"/>
              </a:spcBef>
              <a:spcAft>
                <a:spcPts val="0"/>
              </a:spcAft>
              <a:buFont typeface="Wingdings 2"/>
              <a:buChar char=""/>
              <a:defRPr/>
            </a:pPr>
            <a:endParaRPr lang="en-GB" altLang="en-US" sz="2800" b="1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2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4525" y="269875"/>
            <a:ext cx="7772400" cy="8001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NZ" altLang="en-US" sz="3200" dirty="0">
                <a:solidFill>
                  <a:srgbClr val="7030A0"/>
                </a:solidFill>
                <a:latin typeface="+mj-lt"/>
                <a:cs typeface="Trebuchet MS" panose="020B0603020202020204" pitchFamily="34" charset="0"/>
              </a:rPr>
              <a:t>Definitions</a:t>
            </a:r>
            <a:endParaRPr lang="en-GB" altLang="en-US" sz="3200" dirty="0">
              <a:solidFill>
                <a:srgbClr val="7030A0"/>
              </a:solidFill>
              <a:latin typeface="+mj-lt"/>
              <a:cs typeface="Trebuchet MS" panose="020B0603020202020204" pitchFamily="34" charset="0"/>
            </a:endParaRPr>
          </a:p>
        </p:txBody>
      </p:sp>
      <p:sp>
        <p:nvSpPr>
          <p:cNvPr id="3072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69925" y="1447800"/>
            <a:ext cx="7772400" cy="4572000"/>
          </a:xfrm>
        </p:spPr>
        <p:txBody>
          <a:bodyPr rtlCol="0"/>
          <a:lstStyle/>
          <a:p>
            <a:pPr marL="205740" indent="-205740" fontAlgn="auto">
              <a:spcBef>
                <a:spcPts val="435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3200" b="1" dirty="0" smtClean="0"/>
              <a:t>Aspect:</a:t>
            </a:r>
          </a:p>
          <a:p>
            <a:pPr marL="240030" lvl="1" indent="0" fontAlgn="auto">
              <a:spcBef>
                <a:spcPts val="278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NZ" sz="2800" b="1" dirty="0" smtClean="0"/>
              <a:t>“Element of an organisation’s </a:t>
            </a:r>
            <a:r>
              <a:rPr lang="en-NZ" sz="2800" b="1" u="sng" dirty="0" smtClean="0"/>
              <a:t>activities</a:t>
            </a:r>
            <a:r>
              <a:rPr lang="en-NZ" sz="2800" b="1" dirty="0" smtClean="0"/>
              <a:t> or </a:t>
            </a:r>
            <a:r>
              <a:rPr lang="en-NZ" sz="2800" b="1" u="sng" dirty="0" smtClean="0"/>
              <a:t>products</a:t>
            </a:r>
            <a:r>
              <a:rPr lang="en-NZ" sz="2800" b="1" dirty="0" smtClean="0"/>
              <a:t> or </a:t>
            </a:r>
            <a:r>
              <a:rPr lang="en-NZ" sz="2800" b="1" u="sng" dirty="0" smtClean="0"/>
              <a:t>services</a:t>
            </a:r>
            <a:r>
              <a:rPr lang="en-NZ" sz="2800" b="1" dirty="0" smtClean="0"/>
              <a:t> that can interact with the environment.”</a:t>
            </a:r>
          </a:p>
          <a:p>
            <a:pPr marL="205740" indent="-205740" fontAlgn="auto">
              <a:spcBef>
                <a:spcPts val="435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NZ" sz="3200" b="1" dirty="0" smtClean="0"/>
              <a:t>Impact:</a:t>
            </a:r>
          </a:p>
          <a:p>
            <a:pPr marL="240030" lvl="1" indent="0" fontAlgn="auto">
              <a:spcBef>
                <a:spcPts val="278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 smtClean="0"/>
              <a:t>“Any </a:t>
            </a:r>
            <a:r>
              <a:rPr lang="en-US" sz="2800" b="1" u="sng" dirty="0" smtClean="0"/>
              <a:t>change</a:t>
            </a:r>
            <a:r>
              <a:rPr lang="en-US" sz="2800" b="1" dirty="0" smtClean="0"/>
              <a:t> to the environment, whether adverse or beneficial, wholly or partly resulting from an organization’s environmental </a:t>
            </a:r>
            <a:r>
              <a:rPr lang="en-US" sz="2800" b="1" u="sng" dirty="0" smtClean="0"/>
              <a:t>aspects</a:t>
            </a:r>
            <a:r>
              <a:rPr lang="en-US" sz="2800" b="1" dirty="0" smtClean="0"/>
              <a:t>.”</a:t>
            </a:r>
            <a:endParaRPr lang="en-GB" sz="2800" b="1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7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307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07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307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0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9305" name="Group 57"/>
          <p:cNvGraphicFramePr>
            <a:graphicFrameLocks noGrp="1"/>
          </p:cNvGraphicFramePr>
          <p:nvPr>
            <p:ph type="tbl" idx="1"/>
          </p:nvPr>
        </p:nvGraphicFramePr>
        <p:xfrm>
          <a:off x="457200" y="1552575"/>
          <a:ext cx="8305800" cy="4195788"/>
        </p:xfrm>
        <a:graphic>
          <a:graphicData uri="http://schemas.openxmlformats.org/drawingml/2006/table">
            <a:tbl>
              <a:tblPr/>
              <a:tblGrid>
                <a:gridCol w="1828800"/>
                <a:gridCol w="2962275"/>
                <a:gridCol w="3514725"/>
              </a:tblGrid>
              <a:tr h="129843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C86F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NZ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Activity, Product, Service</a:t>
                      </a:r>
                      <a:endParaRPr kumimoji="0" lang="en-GB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C86F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Aspect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C86F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Impact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9692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C86F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N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Boiler</a:t>
                      </a: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C86F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Water consumption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C86F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Natural resource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C86F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depletion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2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C86F4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C86F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Fuel consumption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C86F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Natural resource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C86F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depletion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5881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C86F4"/>
                        </a:buClr>
                        <a:buSzTx/>
                        <a:buFontTx/>
                        <a:buNone/>
                        <a:tabLst/>
                      </a:pPr>
                      <a:endParaRPr kumimoji="0" lang="en-GB" sz="2400" b="0" i="0" u="none" strike="noStrike" cap="none" normalizeH="0" baseline="0" smtClean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latin typeface="Arial" charset="0"/>
                      </a:endParaRPr>
                    </a:p>
                  </a:txBody>
                  <a:tcPr marT="45719" marB="4571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C86F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Air emission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0C86F4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latin typeface="Arial" charset="0"/>
                        </a:rPr>
                        <a:t>Air pollution</a:t>
                      </a:r>
                    </a:p>
                  </a:txBody>
                  <a:tcPr marT="45719" marB="4571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180975"/>
            <a:ext cx="8305800" cy="9906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NZ" altLang="en-US" sz="3200" dirty="0" smtClean="0">
                <a:solidFill>
                  <a:srgbClr val="7030A0"/>
                </a:solidFill>
                <a:latin typeface="+mj-lt"/>
                <a:cs typeface="Trebuchet MS" panose="020B0603020202020204" pitchFamily="34" charset="0"/>
              </a:rPr>
              <a:t>Example</a:t>
            </a:r>
            <a:endParaRPr lang="en-GB" altLang="en-US" sz="2850" dirty="0" smtClean="0">
              <a:solidFill>
                <a:srgbClr val="7030A0"/>
              </a:solidFill>
              <a:latin typeface="+mj-lt"/>
              <a:cs typeface="Trebuchet MS" panose="020B0603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4525" y="269875"/>
            <a:ext cx="7772400" cy="8001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NZ" altLang="en-US" sz="3200" dirty="0">
                <a:solidFill>
                  <a:srgbClr val="7030A0"/>
                </a:solidFill>
                <a:latin typeface="+mj-lt"/>
                <a:cs typeface="Trebuchet MS" panose="020B0603020202020204" pitchFamily="34" charset="0"/>
              </a:rPr>
              <a:t>Step 1: Identify Aspects</a:t>
            </a:r>
            <a:endParaRPr lang="en-GB" altLang="en-US" sz="3200" dirty="0">
              <a:solidFill>
                <a:srgbClr val="7030A0"/>
              </a:solidFill>
              <a:latin typeface="+mj-lt"/>
              <a:cs typeface="Trebuchet MS" panose="020B0603020202020204" pitchFamily="34" charset="0"/>
            </a:endParaRPr>
          </a:p>
        </p:txBody>
      </p:sp>
      <p:sp>
        <p:nvSpPr>
          <p:cNvPr id="3112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69925" y="1447800"/>
            <a:ext cx="7772400" cy="4572000"/>
          </a:xfrm>
        </p:spPr>
        <p:txBody>
          <a:bodyPr rtlCol="0"/>
          <a:lstStyle/>
          <a:p>
            <a:pPr marL="205740" indent="-205740" fontAlgn="auto">
              <a:spcBef>
                <a:spcPts val="435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800" b="1" dirty="0" smtClean="0"/>
              <a:t>Select an activity, a product or service</a:t>
            </a:r>
          </a:p>
          <a:p>
            <a:pPr marL="205740" indent="-205740" fontAlgn="auto">
              <a:spcBef>
                <a:spcPts val="435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800" b="1" dirty="0" smtClean="0"/>
              <a:t>Identify as many environmental aspects as possible associated with the selected activity, product or service.</a:t>
            </a:r>
          </a:p>
          <a:p>
            <a:pPr marL="205740" indent="-205740" fontAlgn="auto">
              <a:spcBef>
                <a:spcPts val="435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sz="2800" b="1" dirty="0" smtClean="0"/>
              <a:t>Identify as many actual and potential, positive and negative, environmental impacts associated with each identified aspect.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11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11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11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12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4525" y="269875"/>
            <a:ext cx="7772400" cy="8001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NZ" altLang="en-US" sz="3200" dirty="0">
                <a:solidFill>
                  <a:srgbClr val="7030A0"/>
                </a:solidFill>
                <a:latin typeface="+mj-lt"/>
                <a:cs typeface="Trebuchet MS" panose="020B0603020202020204" pitchFamily="34" charset="0"/>
              </a:rPr>
              <a:t>What do aspects look like?</a:t>
            </a:r>
            <a:endParaRPr lang="en-GB" altLang="en-US" sz="3200" dirty="0">
              <a:solidFill>
                <a:srgbClr val="7030A0"/>
              </a:solidFill>
              <a:latin typeface="+mj-lt"/>
              <a:cs typeface="Trebuchet MS" panose="020B0603020202020204" pitchFamily="34" charset="0"/>
            </a:endParaRPr>
          </a:p>
        </p:txBody>
      </p:sp>
      <p:sp>
        <p:nvSpPr>
          <p:cNvPr id="3123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69925" y="1447800"/>
            <a:ext cx="7772400" cy="4572000"/>
          </a:xfrm>
        </p:spPr>
        <p:txBody>
          <a:bodyPr>
            <a:noAutofit/>
          </a:bodyPr>
          <a:lstStyle/>
          <a:p>
            <a:pPr marL="205740" indent="-205740" fontAlgn="auto">
              <a:spcBef>
                <a:spcPts val="435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NZ" altLang="en-US" sz="3200" b="1" dirty="0" smtClean="0"/>
              <a:t>Aspects include:</a:t>
            </a:r>
          </a:p>
          <a:p>
            <a:pPr marL="411480" lvl="1" fontAlgn="auto">
              <a:spcBef>
                <a:spcPts val="278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NZ" altLang="en-US" sz="2800" b="1" dirty="0" smtClean="0"/>
              <a:t>Emissions to air</a:t>
            </a:r>
          </a:p>
          <a:p>
            <a:pPr marL="411480" lvl="1" fontAlgn="auto">
              <a:spcBef>
                <a:spcPts val="278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NZ" altLang="en-US" sz="2800" b="1" dirty="0" smtClean="0"/>
              <a:t>Emissions to water</a:t>
            </a:r>
          </a:p>
          <a:p>
            <a:pPr marL="617220" lvl="2" fontAlgn="auto">
              <a:spcBef>
                <a:spcPts val="278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NZ" altLang="en-US" sz="2400" b="1" dirty="0" smtClean="0"/>
              <a:t>Surface and groundwater</a:t>
            </a:r>
          </a:p>
          <a:p>
            <a:pPr marL="411480" lvl="1" fontAlgn="auto">
              <a:spcBef>
                <a:spcPts val="278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NZ" altLang="en-US" sz="2800" b="1" dirty="0" smtClean="0"/>
              <a:t>Solid Waste disposal / land contamination</a:t>
            </a:r>
          </a:p>
          <a:p>
            <a:pPr marL="411480" lvl="1" fontAlgn="auto">
              <a:spcBef>
                <a:spcPts val="278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NZ" altLang="en-US" sz="2800" b="1" dirty="0" smtClean="0"/>
              <a:t>Raw material / natural resource use</a:t>
            </a:r>
          </a:p>
          <a:p>
            <a:pPr marL="617220" lvl="2" fontAlgn="auto">
              <a:spcBef>
                <a:spcPts val="278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NZ" altLang="en-US" sz="2400" b="1" dirty="0" smtClean="0"/>
              <a:t>Energy, water, chemicals, lumber, etc.</a:t>
            </a:r>
          </a:p>
          <a:p>
            <a:pPr marL="411480" lvl="1" fontAlgn="auto">
              <a:spcBef>
                <a:spcPts val="278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NZ" altLang="en-US" sz="2800" b="1" dirty="0" smtClean="0"/>
              <a:t>Local environmental / community issues</a:t>
            </a:r>
          </a:p>
          <a:p>
            <a:pPr marL="617220" lvl="2" fontAlgn="auto">
              <a:spcBef>
                <a:spcPts val="278"/>
              </a:spcBef>
              <a:spcAft>
                <a:spcPts val="0"/>
              </a:spcAft>
              <a:buClr>
                <a:schemeClr val="accent1">
                  <a:tint val="60000"/>
                </a:schemeClr>
              </a:buClr>
              <a:buFont typeface="Wingdings 2"/>
              <a:buChar char=""/>
              <a:defRPr/>
            </a:pPr>
            <a:r>
              <a:rPr lang="en-NZ" altLang="en-US" sz="2400" b="1" dirty="0" smtClean="0"/>
              <a:t>noise, odour, land use, appearance, etc</a:t>
            </a:r>
            <a:r>
              <a:rPr lang="en-NZ" altLang="en-US" sz="2400" dirty="0" smtClean="0"/>
              <a:t>.</a:t>
            </a:r>
            <a:endParaRPr lang="en-GB" altLang="en-US" sz="24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12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12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12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12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12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12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12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12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312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44525" y="269875"/>
            <a:ext cx="7772400" cy="800100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NZ" altLang="en-US" sz="3200" dirty="0">
                <a:solidFill>
                  <a:srgbClr val="7030A0"/>
                </a:solidFill>
                <a:latin typeface="+mj-lt"/>
                <a:cs typeface="Trebuchet MS" panose="020B0603020202020204" pitchFamily="34" charset="0"/>
              </a:rPr>
              <a:t>What aspects are not!</a:t>
            </a:r>
            <a:endParaRPr lang="en-GB" altLang="en-US" sz="3200" dirty="0">
              <a:solidFill>
                <a:srgbClr val="7030A0"/>
              </a:solidFill>
              <a:latin typeface="+mj-lt"/>
              <a:cs typeface="Trebuchet MS" panose="020B0603020202020204" pitchFamily="34" charset="0"/>
            </a:endParaRPr>
          </a:p>
        </p:txBody>
      </p:sp>
      <p:sp>
        <p:nvSpPr>
          <p:cNvPr id="3143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69925" y="1447800"/>
            <a:ext cx="7772400" cy="4572000"/>
          </a:xfrm>
        </p:spPr>
        <p:txBody>
          <a:bodyPr/>
          <a:lstStyle/>
          <a:p>
            <a:pPr marL="205740" indent="-205740" fontAlgn="auto">
              <a:spcBef>
                <a:spcPts val="435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NZ" altLang="en-US" sz="2800" b="1" dirty="0" smtClean="0"/>
              <a:t>Improve air quality – this is an objective</a:t>
            </a:r>
          </a:p>
          <a:p>
            <a:pPr marL="205740" indent="-205740" fontAlgn="auto">
              <a:spcBef>
                <a:spcPts val="435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NZ" altLang="en-US" sz="2800" b="1" dirty="0" smtClean="0"/>
              <a:t>Vehicle maintenance – this is a activity</a:t>
            </a:r>
          </a:p>
          <a:p>
            <a:pPr marL="205740" indent="-205740" fontAlgn="auto">
              <a:spcBef>
                <a:spcPts val="435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en-NZ" altLang="en-US" sz="2800" b="1" dirty="0" smtClean="0"/>
              <a:t>Water pollution – this is an impact</a:t>
            </a:r>
            <a:endParaRPr lang="en-GB" altLang="en-US" sz="2800" b="1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14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1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1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1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ngo2">
  <a:themeElements>
    <a:clrScheme name="Custom 2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FD8E11"/>
      </a:accent1>
      <a:accent2>
        <a:srgbClr val="FD8E11"/>
      </a:accent2>
      <a:accent3>
        <a:srgbClr val="FD8E11"/>
      </a:accent3>
      <a:accent4>
        <a:srgbClr val="FD8E11"/>
      </a:accent4>
      <a:accent5>
        <a:srgbClr val="FD8E11"/>
      </a:accent5>
      <a:accent6>
        <a:srgbClr val="FD8E11"/>
      </a:accent6>
      <a:hlink>
        <a:srgbClr val="000000"/>
      </a:hlink>
      <a:folHlink>
        <a:srgbClr val="96A9A9"/>
      </a:folHlink>
    </a:clrScheme>
    <a:fontScheme name="Mango">
      <a:majorFont>
        <a:latin typeface="KievitOT-Medium"/>
        <a:ea typeface=""/>
        <a:cs typeface=""/>
      </a:majorFont>
      <a:minorFont>
        <a:latin typeface="KievitOT-Regular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ngo2" id="{25D07391-5E94-4D1E-AD2C-0B62C90C2798}" vid="{87E2C310-3D02-4C41-A70F-9DD9336B739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FD8E11"/>
    </a:accent1>
    <a:accent2>
      <a:srgbClr val="FD8E11"/>
    </a:accent2>
    <a:accent3>
      <a:srgbClr val="FD8E11"/>
    </a:accent3>
    <a:accent4>
      <a:srgbClr val="FD8E11"/>
    </a:accent4>
    <a:accent5>
      <a:srgbClr val="FD8E11"/>
    </a:accent5>
    <a:accent6>
      <a:srgbClr val="FD8E11"/>
    </a:accent6>
    <a:hlink>
      <a:srgbClr val="000000"/>
    </a:hlink>
    <a:folHlink>
      <a:srgbClr val="96A9A9"/>
    </a:folHlink>
  </a:clrScheme>
</a:themeOverride>
</file>

<file path=ppt/theme/themeOverride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696464"/>
    </a:dk2>
    <a:lt2>
      <a:srgbClr val="E9E5DC"/>
    </a:lt2>
    <a:accent1>
      <a:srgbClr val="FD8E11"/>
    </a:accent1>
    <a:accent2>
      <a:srgbClr val="FD8E11"/>
    </a:accent2>
    <a:accent3>
      <a:srgbClr val="FD8E11"/>
    </a:accent3>
    <a:accent4>
      <a:srgbClr val="FD8E11"/>
    </a:accent4>
    <a:accent5>
      <a:srgbClr val="FD8E11"/>
    </a:accent5>
    <a:accent6>
      <a:srgbClr val="FD8E11"/>
    </a:accent6>
    <a:hlink>
      <a:srgbClr val="000000"/>
    </a:hlink>
    <a:folHlink>
      <a:srgbClr val="96A9A9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2864</TotalTime>
  <Words>474</Words>
  <Application>Microsoft Office PowerPoint</Application>
  <PresentationFormat>On-screen Show (4:3)</PresentationFormat>
  <Paragraphs>75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KievitOT-Medium</vt:lpstr>
      <vt:lpstr>KievitOT-Regular</vt:lpstr>
      <vt:lpstr>Times New Roman</vt:lpstr>
      <vt:lpstr>Trebuchet MS</vt:lpstr>
      <vt:lpstr>Verdana</vt:lpstr>
      <vt:lpstr>Wingdings 2</vt:lpstr>
      <vt:lpstr>mango2</vt:lpstr>
      <vt:lpstr>RFFlow</vt:lpstr>
      <vt:lpstr>ISO 14001:2004 Aspects And Impacts </vt:lpstr>
      <vt:lpstr>Overview</vt:lpstr>
      <vt:lpstr>Prevention rather than corrective</vt:lpstr>
      <vt:lpstr>Benefits</vt:lpstr>
      <vt:lpstr>Definitions</vt:lpstr>
      <vt:lpstr>Example</vt:lpstr>
      <vt:lpstr>Step 1: Identify Aspects</vt:lpstr>
      <vt:lpstr>What do aspects look like?</vt:lpstr>
      <vt:lpstr>What aspects are not!</vt:lpstr>
      <vt:lpstr>Where to find information?</vt:lpstr>
      <vt:lpstr>Step 2: Determine Significant Aspects</vt:lpstr>
      <vt:lpstr>Why significant aspects and impacts?</vt:lpstr>
      <vt:lpstr>Aspects and Impacts Understanding</vt:lpstr>
      <vt:lpstr>Process Flow</vt:lpstr>
    </vt:vector>
  </TitlesOfParts>
  <Company>Eaton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 14001:2004 Aspects And Impacts</dc:title>
  <dc:creator>e4700172</dc:creator>
  <cp:lastModifiedBy>Becky Bouterey</cp:lastModifiedBy>
  <cp:revision>196</cp:revision>
  <dcterms:created xsi:type="dcterms:W3CDTF">2007-03-08T23:11:17Z</dcterms:created>
  <dcterms:modified xsi:type="dcterms:W3CDTF">2018-08-08T23:56:58Z</dcterms:modified>
</cp:coreProperties>
</file>